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C34"/>
    <a:srgbClr val="289444"/>
    <a:srgbClr val="27A53F"/>
    <a:srgbClr val="26C845"/>
    <a:srgbClr val="29D54A"/>
    <a:srgbClr val="1FB73C"/>
    <a:srgbClr val="23CB43"/>
    <a:srgbClr val="3BD959"/>
    <a:srgbClr val="53DD63"/>
    <a:srgbClr val="115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8" autoAdjust="0"/>
    <p:restoredTop sz="94660"/>
  </p:normalViewPr>
  <p:slideViewPr>
    <p:cSldViewPr snapToGrid="0">
      <p:cViewPr>
        <p:scale>
          <a:sx n="81" d="100"/>
          <a:sy n="81" d="100"/>
        </p:scale>
        <p:origin x="-5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4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8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1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7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4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B746-D3B7-4485-BF25-358E0FF4567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928F-B639-4526-B3F4-0B3D2DBE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530" y="654966"/>
            <a:ext cx="9144000" cy="19415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+mn-lt"/>
              </a:rPr>
            </a:br>
            <a:r>
              <a:rPr lang="en-US" b="1" dirty="0" err="1" smtClean="0">
                <a:solidFill>
                  <a:srgbClr val="00B050"/>
                </a:solidFill>
                <a:latin typeface="+mn-lt"/>
              </a:rPr>
              <a:t>Bài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 1. CÁC CẤP TỔ CHỨC CỦA THẾ GIỚI SỐNG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165" y="245326"/>
            <a:ext cx="11262731" cy="2109052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Phần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. GIỚI THIỆU CHUNG VỀ THẾ GIỚI SỐNG</a:t>
            </a:r>
            <a:endParaRPr lang="en-US" sz="3600" b="1" dirty="0"/>
          </a:p>
        </p:txBody>
      </p:sp>
      <p:pic>
        <p:nvPicPr>
          <p:cNvPr id="1026" name="Picture 2" descr="Sinh học 10 bài 1 Các cấp tổ chức của thế giới số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65" y="2596517"/>
            <a:ext cx="5620215" cy="42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813" y="-181484"/>
            <a:ext cx="9452955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I. CÁC CẤP TỔ CHỨC CỦA THẾ GIỚI SỐNG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4982" y="997018"/>
            <a:ext cx="8820615" cy="7741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vô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ủng cố kiến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88" y="1828800"/>
            <a:ext cx="4634113" cy="49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Right Arrow 8"/>
          <p:cNvSpPr/>
          <p:nvPr/>
        </p:nvSpPr>
        <p:spPr>
          <a:xfrm rot="1019810">
            <a:off x="459273" y="1341218"/>
            <a:ext cx="731520" cy="1216152"/>
          </a:xfrm>
          <a:prstGeom prst="curved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380" y="2918012"/>
            <a:ext cx="2543456" cy="1520079"/>
          </a:xfrm>
          <a:custGeom>
            <a:avLst/>
            <a:gdLst>
              <a:gd name="connsiteX0" fmla="*/ 0 w 5418667"/>
              <a:gd name="connsiteY0" fmla="*/ 0 h 1029546"/>
              <a:gd name="connsiteX1" fmla="*/ 5418667 w 5418667"/>
              <a:gd name="connsiteY1" fmla="*/ 0 h 1029546"/>
              <a:gd name="connsiteX2" fmla="*/ 5418667 w 5418667"/>
              <a:gd name="connsiteY2" fmla="*/ 1029546 h 1029546"/>
              <a:gd name="connsiteX3" fmla="*/ 0 w 5418667"/>
              <a:gd name="connsiteY3" fmla="*/ 1029546 h 1029546"/>
              <a:gd name="connsiteX4" fmla="*/ 0 w 5418667"/>
              <a:gd name="connsiteY4" fmla="*/ 0 h 10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67" h="1029546">
                <a:moveTo>
                  <a:pt x="0" y="0"/>
                </a:moveTo>
                <a:lnTo>
                  <a:pt x="5418667" y="0"/>
                </a:lnTo>
                <a:lnTo>
                  <a:pt x="5418667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2224" tIns="22225" rIns="22225" bIns="22224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Đặc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điểm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nổi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trội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đặc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trưng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cho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thế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giới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sống</a:t>
            </a:r>
            <a:endParaRPr lang="en-US" sz="28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3088822" y="1884863"/>
            <a:ext cx="5248353" cy="588951"/>
          </a:xfrm>
          <a:custGeom>
            <a:avLst/>
            <a:gdLst>
              <a:gd name="connsiteX0" fmla="*/ 0 w 3376913"/>
              <a:gd name="connsiteY0" fmla="*/ 0 h 1029546"/>
              <a:gd name="connsiteX1" fmla="*/ 3376913 w 3376913"/>
              <a:gd name="connsiteY1" fmla="*/ 0 h 1029546"/>
              <a:gd name="connsiteX2" fmla="*/ 3376913 w 3376913"/>
              <a:gd name="connsiteY2" fmla="*/ 1029546 h 1029546"/>
              <a:gd name="connsiteX3" fmla="*/ 0 w 3376913"/>
              <a:gd name="connsiteY3" fmla="*/ 1029546 h 1029546"/>
              <a:gd name="connsiteX4" fmla="*/ 0 w 3376913"/>
              <a:gd name="connsiteY4" fmla="*/ 0 h 10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913" h="1029546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solidFill>
            <a:srgbClr val="53DD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Chuyển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hóa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vật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chất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và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năng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lượng</a:t>
            </a:r>
            <a:endParaRPr lang="en-US" sz="28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3088822" y="2620613"/>
            <a:ext cx="5248353" cy="458504"/>
          </a:xfrm>
          <a:custGeom>
            <a:avLst/>
            <a:gdLst>
              <a:gd name="connsiteX0" fmla="*/ 0 w 3376913"/>
              <a:gd name="connsiteY0" fmla="*/ 0 h 1029546"/>
              <a:gd name="connsiteX1" fmla="*/ 3376913 w 3376913"/>
              <a:gd name="connsiteY1" fmla="*/ 0 h 1029546"/>
              <a:gd name="connsiteX2" fmla="*/ 3376913 w 3376913"/>
              <a:gd name="connsiteY2" fmla="*/ 1029546 h 1029546"/>
              <a:gd name="connsiteX3" fmla="*/ 0 w 3376913"/>
              <a:gd name="connsiteY3" fmla="*/ 1029546 h 1029546"/>
              <a:gd name="connsiteX4" fmla="*/ 0 w 3376913"/>
              <a:gd name="connsiteY4" fmla="*/ 0 h 10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913" h="1029546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solidFill>
            <a:srgbClr val="26C84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Sinh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sản</a:t>
            </a:r>
            <a:endParaRPr lang="en-US" sz="28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3088819" y="3200670"/>
            <a:ext cx="5248356" cy="459757"/>
          </a:xfrm>
          <a:custGeom>
            <a:avLst/>
            <a:gdLst>
              <a:gd name="connsiteX0" fmla="*/ 0 w 3376913"/>
              <a:gd name="connsiteY0" fmla="*/ 0 h 1029546"/>
              <a:gd name="connsiteX1" fmla="*/ 3376913 w 3376913"/>
              <a:gd name="connsiteY1" fmla="*/ 0 h 1029546"/>
              <a:gd name="connsiteX2" fmla="*/ 3376913 w 3376913"/>
              <a:gd name="connsiteY2" fmla="*/ 1029546 h 1029546"/>
              <a:gd name="connsiteX3" fmla="*/ 0 w 3376913"/>
              <a:gd name="connsiteY3" fmla="*/ 1029546 h 1029546"/>
              <a:gd name="connsiteX4" fmla="*/ 0 w 3376913"/>
              <a:gd name="connsiteY4" fmla="*/ 0 h 10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913" h="1029546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solidFill>
            <a:srgbClr val="1FB7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Sinh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trưởng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và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phát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triển</a:t>
            </a:r>
            <a:endParaRPr lang="en-US" sz="2800" kern="1200" dirty="0"/>
          </a:p>
        </p:txBody>
      </p:sp>
      <p:sp>
        <p:nvSpPr>
          <p:cNvPr id="28" name="Freeform 27"/>
          <p:cNvSpPr/>
          <p:nvPr/>
        </p:nvSpPr>
        <p:spPr>
          <a:xfrm>
            <a:off x="3088819" y="3781980"/>
            <a:ext cx="5248356" cy="516385"/>
          </a:xfrm>
          <a:custGeom>
            <a:avLst/>
            <a:gdLst>
              <a:gd name="connsiteX0" fmla="*/ 0 w 3376913"/>
              <a:gd name="connsiteY0" fmla="*/ 0 h 1029546"/>
              <a:gd name="connsiteX1" fmla="*/ 3376913 w 3376913"/>
              <a:gd name="connsiteY1" fmla="*/ 0 h 1029546"/>
              <a:gd name="connsiteX2" fmla="*/ 3376913 w 3376913"/>
              <a:gd name="connsiteY2" fmla="*/ 1029546 h 1029546"/>
              <a:gd name="connsiteX3" fmla="*/ 0 w 3376913"/>
              <a:gd name="connsiteY3" fmla="*/ 1029546 h 1029546"/>
              <a:gd name="connsiteX4" fmla="*/ 0 w 3376913"/>
              <a:gd name="connsiteY4" fmla="*/ 0 h 10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913" h="1029546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solidFill>
            <a:srgbClr val="27A53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Cảm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ứng</a:t>
            </a:r>
            <a:endParaRPr lang="en-US" sz="28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3088819" y="4427322"/>
            <a:ext cx="5248356" cy="532775"/>
          </a:xfrm>
          <a:custGeom>
            <a:avLst/>
            <a:gdLst>
              <a:gd name="connsiteX0" fmla="*/ 0 w 3376913"/>
              <a:gd name="connsiteY0" fmla="*/ 0 h 1029546"/>
              <a:gd name="connsiteX1" fmla="*/ 3376913 w 3376913"/>
              <a:gd name="connsiteY1" fmla="*/ 0 h 1029546"/>
              <a:gd name="connsiteX2" fmla="*/ 3376913 w 3376913"/>
              <a:gd name="connsiteY2" fmla="*/ 1029546 h 1029546"/>
              <a:gd name="connsiteX3" fmla="*/ 0 w 3376913"/>
              <a:gd name="connsiteY3" fmla="*/ 1029546 h 1029546"/>
              <a:gd name="connsiteX4" fmla="*/ 0 w 3376913"/>
              <a:gd name="connsiteY4" fmla="*/ 0 h 10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913" h="1029546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solidFill>
            <a:srgbClr val="28944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Khả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năng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tự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điều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chỉnh</a:t>
            </a:r>
            <a:endParaRPr lang="en-US" sz="2800" kern="1200" dirty="0"/>
          </a:p>
        </p:txBody>
      </p:sp>
      <p:sp>
        <p:nvSpPr>
          <p:cNvPr id="30" name="Freeform 29"/>
          <p:cNvSpPr/>
          <p:nvPr/>
        </p:nvSpPr>
        <p:spPr>
          <a:xfrm>
            <a:off x="3088819" y="5081650"/>
            <a:ext cx="5248356" cy="1029546"/>
          </a:xfrm>
          <a:custGeom>
            <a:avLst/>
            <a:gdLst>
              <a:gd name="connsiteX0" fmla="*/ 0 w 3376913"/>
              <a:gd name="connsiteY0" fmla="*/ 0 h 1029546"/>
              <a:gd name="connsiteX1" fmla="*/ 3376913 w 3376913"/>
              <a:gd name="connsiteY1" fmla="*/ 0 h 1029546"/>
              <a:gd name="connsiteX2" fmla="*/ 3376913 w 3376913"/>
              <a:gd name="connsiteY2" fmla="*/ 1029546 h 1029546"/>
              <a:gd name="connsiteX3" fmla="*/ 0 w 3376913"/>
              <a:gd name="connsiteY3" fmla="*/ 1029546 h 1029546"/>
              <a:gd name="connsiteX4" fmla="*/ 0 w 3376913"/>
              <a:gd name="connsiteY4" fmla="*/ 0 h 102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913" h="1029546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solidFill>
            <a:srgbClr val="126C3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Khả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năng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tiến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hóa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thích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nghi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với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môi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trường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sống</a:t>
            </a:r>
            <a:endParaRPr lang="en-US" sz="2800" kern="12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581836" y="2179338"/>
            <a:ext cx="506983" cy="14987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581836" y="2849865"/>
            <a:ext cx="506983" cy="82818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581836" y="3439814"/>
            <a:ext cx="506983" cy="2382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81836" y="3678051"/>
            <a:ext cx="506983" cy="4081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81836" y="3678051"/>
            <a:ext cx="506983" cy="9991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81836" y="3669066"/>
            <a:ext cx="506983" cy="19158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70" y="780585"/>
            <a:ext cx="5196631" cy="607741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16200000">
            <a:off x="2216791" y="-1252552"/>
            <a:ext cx="2182376" cy="6615954"/>
          </a:xfrm>
          <a:prstGeom prst="wedgeRoundRectCallout">
            <a:avLst>
              <a:gd name="adj1" fmla="val -52823"/>
              <a:gd name="adj2" fmla="val 557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1 (</a:t>
            </a:r>
            <a:r>
              <a:rPr lang="en-US" sz="2800" b="1" dirty="0" err="1" smtClean="0"/>
              <a:t>trang</a:t>
            </a:r>
            <a:r>
              <a:rPr lang="en-US" sz="2800" b="1" dirty="0" smtClean="0"/>
              <a:t> 7 SGK)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niệm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mô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quần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quần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7" name="Cloud 6"/>
          <p:cNvSpPr/>
          <p:nvPr/>
        </p:nvSpPr>
        <p:spPr>
          <a:xfrm>
            <a:off x="1" y="3402106"/>
            <a:ext cx="6995369" cy="333487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cấp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sống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đó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cấp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nhất</a:t>
            </a:r>
            <a:r>
              <a:rPr lang="en-US" sz="3200" b="1" dirty="0" smtClean="0"/>
              <a:t>? </a:t>
            </a:r>
            <a:r>
              <a:rPr lang="en-US" sz="3200" b="1" dirty="0" err="1" smtClean="0"/>
              <a:t>Tại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sao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78813" y="-181484"/>
            <a:ext cx="9452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C00000"/>
                </a:solidFill>
              </a:rPr>
              <a:t>I. CÁC CẤP TỔ CHỨC CỦA THẾ GIỚI SỐNG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378813" y="-181484"/>
            <a:ext cx="9452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I. CÁC CẤP TỔ CHỨC CỦA THẾ GIỚI SỐNG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4467" y="1091654"/>
            <a:ext cx="11546981" cy="2268913"/>
            <a:chOff x="364467" y="1091654"/>
            <a:chExt cx="11546981" cy="2268913"/>
          </a:xfrm>
        </p:grpSpPr>
        <p:sp>
          <p:nvSpPr>
            <p:cNvPr id="2" name="TextBox 1"/>
            <p:cNvSpPr txBox="1"/>
            <p:nvPr/>
          </p:nvSpPr>
          <p:spPr>
            <a:xfrm>
              <a:off x="2230907" y="1091654"/>
              <a:ext cx="77046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Các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cấp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tổ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chức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cơ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bản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thế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giới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sống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gồm</a:t>
              </a:r>
              <a:r>
                <a:rPr lang="en-US" sz="2800" b="1" dirty="0" smtClean="0"/>
                <a:t>:</a:t>
              </a:r>
              <a:endParaRPr lang="en-US" sz="2800" b="1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64467" y="1667300"/>
              <a:ext cx="11546981" cy="1693267"/>
              <a:chOff x="364467" y="1667300"/>
              <a:chExt cx="11546981" cy="1693267"/>
            </a:xfrm>
          </p:grpSpPr>
          <p:sp>
            <p:nvSpPr>
              <p:cNvPr id="8" name="L-Shape 7"/>
              <p:cNvSpPr/>
              <p:nvPr/>
            </p:nvSpPr>
            <p:spPr>
              <a:xfrm rot="5400000">
                <a:off x="1014659" y="2047495"/>
                <a:ext cx="566056" cy="1866440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Freeform 9"/>
              <p:cNvSpPr/>
              <p:nvPr/>
            </p:nvSpPr>
            <p:spPr>
              <a:xfrm>
                <a:off x="550343" y="2791190"/>
                <a:ext cx="1685033" cy="569377"/>
              </a:xfrm>
              <a:custGeom>
                <a:avLst/>
                <a:gdLst>
                  <a:gd name="connsiteX0" fmla="*/ 0 w 1352620"/>
                  <a:gd name="connsiteY0" fmla="*/ 0 h 1185650"/>
                  <a:gd name="connsiteX1" fmla="*/ 1352620 w 1352620"/>
                  <a:gd name="connsiteY1" fmla="*/ 0 h 1185650"/>
                  <a:gd name="connsiteX2" fmla="*/ 1352620 w 1352620"/>
                  <a:gd name="connsiteY2" fmla="*/ 1185650 h 1185650"/>
                  <a:gd name="connsiteX3" fmla="*/ 0 w 1352620"/>
                  <a:gd name="connsiteY3" fmla="*/ 1185650 h 1185650"/>
                  <a:gd name="connsiteX4" fmla="*/ 0 w 1352620"/>
                  <a:gd name="connsiteY4" fmla="*/ 0 h 118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620" h="1185650">
                    <a:moveTo>
                      <a:pt x="0" y="0"/>
                    </a:moveTo>
                    <a:lnTo>
                      <a:pt x="1352620" y="0"/>
                    </a:lnTo>
                    <a:lnTo>
                      <a:pt x="1352620" y="1185650"/>
                    </a:lnTo>
                    <a:lnTo>
                      <a:pt x="0" y="11856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5730" tIns="125730" rIns="125730" bIns="125730" numCol="1" spcCol="1270" anchor="t" anchorCtr="0">
                <a:noAutofit/>
              </a:bodyPr>
              <a:lstStyle/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err="1" smtClean="0"/>
                  <a:t>Tế</a:t>
                </a:r>
                <a:r>
                  <a:rPr lang="en-US" sz="2800" b="1" kern="1200" dirty="0" smtClean="0"/>
                  <a:t> </a:t>
                </a:r>
                <a:r>
                  <a:rPr lang="en-US" sz="2800" b="1" kern="1200" dirty="0" err="1" smtClean="0"/>
                  <a:t>bào</a:t>
                </a:r>
                <a:endParaRPr lang="en-US" sz="2800" b="1" kern="1200" dirty="0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1917447" y="2440419"/>
                <a:ext cx="317930" cy="16044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919168"/>
                  <a:satOff val="-1278"/>
                  <a:lumOff val="-490"/>
                  <a:alphaOff val="0"/>
                </a:schemeClr>
              </a:lnRef>
              <a:fillRef idx="1">
                <a:schemeClr val="accent5">
                  <a:hueOff val="-919168"/>
                  <a:satOff val="-1278"/>
                  <a:lumOff val="-490"/>
                  <a:alphaOff val="0"/>
                </a:schemeClr>
              </a:fillRef>
              <a:effectRef idx="0">
                <a:schemeClr val="accent5">
                  <a:hueOff val="-919168"/>
                  <a:satOff val="-1278"/>
                  <a:lumOff val="-49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L-Shape 11"/>
              <p:cNvSpPr/>
              <p:nvPr/>
            </p:nvSpPr>
            <p:spPr>
              <a:xfrm rot="5400000">
                <a:off x="3307274" y="1789898"/>
                <a:ext cx="566056" cy="1866440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1838336"/>
                  <a:satOff val="-2557"/>
                  <a:lumOff val="-981"/>
                  <a:alphaOff val="0"/>
                </a:schemeClr>
              </a:lnRef>
              <a:fillRef idx="1">
                <a:schemeClr val="accent5">
                  <a:hueOff val="-1838336"/>
                  <a:satOff val="-2557"/>
                  <a:lumOff val="-981"/>
                  <a:alphaOff val="0"/>
                </a:schemeClr>
              </a:fillRef>
              <a:effectRef idx="0">
                <a:schemeClr val="accent5">
                  <a:hueOff val="-1838336"/>
                  <a:satOff val="-2557"/>
                  <a:lumOff val="-98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Freeform 12"/>
              <p:cNvSpPr/>
              <p:nvPr/>
            </p:nvSpPr>
            <p:spPr>
              <a:xfrm>
                <a:off x="2842960" y="2533593"/>
                <a:ext cx="1685033" cy="745386"/>
              </a:xfrm>
              <a:custGeom>
                <a:avLst/>
                <a:gdLst>
                  <a:gd name="connsiteX0" fmla="*/ 0 w 1352620"/>
                  <a:gd name="connsiteY0" fmla="*/ 0 h 1185650"/>
                  <a:gd name="connsiteX1" fmla="*/ 1352620 w 1352620"/>
                  <a:gd name="connsiteY1" fmla="*/ 0 h 1185650"/>
                  <a:gd name="connsiteX2" fmla="*/ 1352620 w 1352620"/>
                  <a:gd name="connsiteY2" fmla="*/ 1185650 h 1185650"/>
                  <a:gd name="connsiteX3" fmla="*/ 0 w 1352620"/>
                  <a:gd name="connsiteY3" fmla="*/ 1185650 h 1185650"/>
                  <a:gd name="connsiteX4" fmla="*/ 0 w 1352620"/>
                  <a:gd name="connsiteY4" fmla="*/ 0 h 118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620" h="1185650">
                    <a:moveTo>
                      <a:pt x="0" y="0"/>
                    </a:moveTo>
                    <a:lnTo>
                      <a:pt x="1352620" y="0"/>
                    </a:lnTo>
                    <a:lnTo>
                      <a:pt x="1352620" y="1185650"/>
                    </a:lnTo>
                    <a:lnTo>
                      <a:pt x="0" y="11856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5730" tIns="125730" rIns="125730" bIns="125730" numCol="1" spcCol="1270" anchor="t" anchorCtr="0">
                <a:noAutofit/>
              </a:bodyPr>
              <a:lstStyle/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err="1" smtClean="0"/>
                  <a:t>Cơ</a:t>
                </a:r>
                <a:r>
                  <a:rPr lang="en-US" sz="2800" b="1" kern="1200" dirty="0" smtClean="0"/>
                  <a:t> </a:t>
                </a:r>
                <a:r>
                  <a:rPr lang="en-US" sz="2800" b="1" kern="1200" dirty="0" err="1" smtClean="0"/>
                  <a:t>thể</a:t>
                </a:r>
                <a:endParaRPr lang="en-US" sz="2800" b="1" kern="1200" dirty="0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4210066" y="2182822"/>
                <a:ext cx="317930" cy="16044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2757504"/>
                  <a:satOff val="-3835"/>
                  <a:lumOff val="-1471"/>
                  <a:alphaOff val="0"/>
                </a:schemeClr>
              </a:lnRef>
              <a:fillRef idx="1">
                <a:schemeClr val="accent5">
                  <a:hueOff val="-2757504"/>
                  <a:satOff val="-3835"/>
                  <a:lumOff val="-1471"/>
                  <a:alphaOff val="0"/>
                </a:schemeClr>
              </a:fillRef>
              <a:effectRef idx="0">
                <a:schemeClr val="accent5">
                  <a:hueOff val="-2757504"/>
                  <a:satOff val="-3835"/>
                  <a:lumOff val="-1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L-Shape 14"/>
              <p:cNvSpPr/>
              <p:nvPr/>
            </p:nvSpPr>
            <p:spPr>
              <a:xfrm rot="5400000">
                <a:off x="5672696" y="1532301"/>
                <a:ext cx="566056" cy="1866440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3676672"/>
                  <a:satOff val="-5114"/>
                  <a:lumOff val="-1961"/>
                  <a:alphaOff val="0"/>
                </a:schemeClr>
              </a:lnRef>
              <a:fillRef idx="1">
                <a:schemeClr val="accent5">
                  <a:hueOff val="-3676672"/>
                  <a:satOff val="-5114"/>
                  <a:lumOff val="-1961"/>
                  <a:alphaOff val="0"/>
                </a:schemeClr>
              </a:fillRef>
              <a:effectRef idx="0">
                <a:schemeClr val="accent5">
                  <a:hueOff val="-3676672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Freeform 15"/>
              <p:cNvSpPr/>
              <p:nvPr/>
            </p:nvSpPr>
            <p:spPr>
              <a:xfrm>
                <a:off x="5208380" y="2275996"/>
                <a:ext cx="1685033" cy="745386"/>
              </a:xfrm>
              <a:custGeom>
                <a:avLst/>
                <a:gdLst>
                  <a:gd name="connsiteX0" fmla="*/ 0 w 1352620"/>
                  <a:gd name="connsiteY0" fmla="*/ 0 h 1185650"/>
                  <a:gd name="connsiteX1" fmla="*/ 1352620 w 1352620"/>
                  <a:gd name="connsiteY1" fmla="*/ 0 h 1185650"/>
                  <a:gd name="connsiteX2" fmla="*/ 1352620 w 1352620"/>
                  <a:gd name="connsiteY2" fmla="*/ 1185650 h 1185650"/>
                  <a:gd name="connsiteX3" fmla="*/ 0 w 1352620"/>
                  <a:gd name="connsiteY3" fmla="*/ 1185650 h 1185650"/>
                  <a:gd name="connsiteX4" fmla="*/ 0 w 1352620"/>
                  <a:gd name="connsiteY4" fmla="*/ 0 h 118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620" h="1185650">
                    <a:moveTo>
                      <a:pt x="0" y="0"/>
                    </a:moveTo>
                    <a:lnTo>
                      <a:pt x="1352620" y="0"/>
                    </a:lnTo>
                    <a:lnTo>
                      <a:pt x="1352620" y="1185650"/>
                    </a:lnTo>
                    <a:lnTo>
                      <a:pt x="0" y="11856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5730" tIns="125730" rIns="125730" bIns="125730" numCol="1" spcCol="1270" anchor="t" anchorCtr="0">
                <a:noAutofit/>
              </a:bodyPr>
              <a:lstStyle/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err="1" smtClean="0"/>
                  <a:t>Quần</a:t>
                </a:r>
                <a:r>
                  <a:rPr lang="en-US" sz="2800" b="1" kern="1200" dirty="0" smtClean="0"/>
                  <a:t> </a:t>
                </a:r>
                <a:r>
                  <a:rPr lang="en-US" sz="2800" b="1" kern="1200" dirty="0" err="1" smtClean="0"/>
                  <a:t>thể</a:t>
                </a:r>
                <a:endParaRPr lang="en-US" sz="2800" b="1" kern="1200" dirty="0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>
                <a:off x="6575485" y="1925225"/>
                <a:ext cx="317930" cy="16044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4595840"/>
                  <a:satOff val="-6392"/>
                  <a:lumOff val="-2451"/>
                  <a:alphaOff val="0"/>
                </a:schemeClr>
              </a:lnRef>
              <a:fillRef idx="1">
                <a:schemeClr val="accent5">
                  <a:hueOff val="-4595840"/>
                  <a:satOff val="-6392"/>
                  <a:lumOff val="-2451"/>
                  <a:alphaOff val="0"/>
                </a:schemeClr>
              </a:fillRef>
              <a:effectRef idx="0">
                <a:schemeClr val="accent5">
                  <a:hueOff val="-4595840"/>
                  <a:satOff val="-6392"/>
                  <a:lumOff val="-24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L-Shape 17"/>
              <p:cNvSpPr/>
              <p:nvPr/>
            </p:nvSpPr>
            <p:spPr>
              <a:xfrm rot="5400000">
                <a:off x="8033644" y="1274704"/>
                <a:ext cx="566056" cy="1866440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5515009"/>
                  <a:satOff val="-7671"/>
                  <a:lumOff val="-2942"/>
                  <a:alphaOff val="0"/>
                </a:schemeClr>
              </a:lnRef>
              <a:fillRef idx="1">
                <a:schemeClr val="accent5">
                  <a:hueOff val="-5515009"/>
                  <a:satOff val="-7671"/>
                  <a:lumOff val="-2942"/>
                  <a:alphaOff val="0"/>
                </a:schemeClr>
              </a:fillRef>
              <a:effectRef idx="0">
                <a:schemeClr val="accent5">
                  <a:hueOff val="-5515009"/>
                  <a:satOff val="-7671"/>
                  <a:lumOff val="-294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Freeform 18"/>
              <p:cNvSpPr/>
              <p:nvPr/>
            </p:nvSpPr>
            <p:spPr>
              <a:xfrm>
                <a:off x="7569327" y="2018399"/>
                <a:ext cx="1685033" cy="745386"/>
              </a:xfrm>
              <a:custGeom>
                <a:avLst/>
                <a:gdLst>
                  <a:gd name="connsiteX0" fmla="*/ 0 w 1352620"/>
                  <a:gd name="connsiteY0" fmla="*/ 0 h 1185650"/>
                  <a:gd name="connsiteX1" fmla="*/ 1352620 w 1352620"/>
                  <a:gd name="connsiteY1" fmla="*/ 0 h 1185650"/>
                  <a:gd name="connsiteX2" fmla="*/ 1352620 w 1352620"/>
                  <a:gd name="connsiteY2" fmla="*/ 1185650 h 1185650"/>
                  <a:gd name="connsiteX3" fmla="*/ 0 w 1352620"/>
                  <a:gd name="connsiteY3" fmla="*/ 1185650 h 1185650"/>
                  <a:gd name="connsiteX4" fmla="*/ 0 w 1352620"/>
                  <a:gd name="connsiteY4" fmla="*/ 0 h 118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620" h="1185650">
                    <a:moveTo>
                      <a:pt x="0" y="0"/>
                    </a:moveTo>
                    <a:lnTo>
                      <a:pt x="1352620" y="0"/>
                    </a:lnTo>
                    <a:lnTo>
                      <a:pt x="1352620" y="1185650"/>
                    </a:lnTo>
                    <a:lnTo>
                      <a:pt x="0" y="11856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5730" tIns="125730" rIns="125730" bIns="125730" numCol="1" spcCol="1270" anchor="t" anchorCtr="0">
                <a:noAutofit/>
              </a:bodyPr>
              <a:lstStyle/>
              <a:p>
                <a:pPr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dirty="0" err="1"/>
                  <a:t>Quần</a:t>
                </a:r>
                <a:r>
                  <a:rPr lang="en-US" sz="2800" b="1" dirty="0"/>
                  <a:t> </a:t>
                </a:r>
                <a:r>
                  <a:rPr lang="en-US" sz="2800" b="1" dirty="0" err="1" smtClean="0"/>
                  <a:t>xã</a:t>
                </a:r>
                <a:endParaRPr lang="en-US" sz="2800" b="1" dirty="0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8936431" y="1667628"/>
                <a:ext cx="317930" cy="16044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6434176"/>
                  <a:satOff val="-8949"/>
                  <a:lumOff val="-3432"/>
                  <a:alphaOff val="0"/>
                </a:schemeClr>
              </a:lnRef>
              <a:fillRef idx="1">
                <a:schemeClr val="accent5">
                  <a:hueOff val="-6434176"/>
                  <a:satOff val="-8949"/>
                  <a:lumOff val="-3432"/>
                  <a:alphaOff val="0"/>
                </a:schemeClr>
              </a:fillRef>
              <a:effectRef idx="0">
                <a:schemeClr val="accent5">
                  <a:hueOff val="-6434176"/>
                  <a:satOff val="-8949"/>
                  <a:lumOff val="-343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L-Shape 20"/>
              <p:cNvSpPr/>
              <p:nvPr/>
            </p:nvSpPr>
            <p:spPr>
              <a:xfrm rot="5400000">
                <a:off x="10508496" y="834874"/>
                <a:ext cx="566056" cy="2230907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7353344"/>
                  <a:satOff val="-10228"/>
                  <a:lumOff val="-3922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Freeform 21"/>
              <p:cNvSpPr/>
              <p:nvPr/>
            </p:nvSpPr>
            <p:spPr>
              <a:xfrm>
                <a:off x="9897372" y="1760803"/>
                <a:ext cx="2014076" cy="745386"/>
              </a:xfrm>
              <a:custGeom>
                <a:avLst/>
                <a:gdLst>
                  <a:gd name="connsiteX0" fmla="*/ 0 w 1352620"/>
                  <a:gd name="connsiteY0" fmla="*/ 0 h 1185650"/>
                  <a:gd name="connsiteX1" fmla="*/ 1352620 w 1352620"/>
                  <a:gd name="connsiteY1" fmla="*/ 0 h 1185650"/>
                  <a:gd name="connsiteX2" fmla="*/ 1352620 w 1352620"/>
                  <a:gd name="connsiteY2" fmla="*/ 1185650 h 1185650"/>
                  <a:gd name="connsiteX3" fmla="*/ 0 w 1352620"/>
                  <a:gd name="connsiteY3" fmla="*/ 1185650 h 1185650"/>
                  <a:gd name="connsiteX4" fmla="*/ 0 w 1352620"/>
                  <a:gd name="connsiteY4" fmla="*/ 0 h 118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620" h="1185650">
                    <a:moveTo>
                      <a:pt x="0" y="0"/>
                    </a:moveTo>
                    <a:lnTo>
                      <a:pt x="1352620" y="0"/>
                    </a:lnTo>
                    <a:lnTo>
                      <a:pt x="1352620" y="1185650"/>
                    </a:lnTo>
                    <a:lnTo>
                      <a:pt x="0" y="11856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5730" tIns="125730" rIns="125730" bIns="125730" numCol="1" spcCol="1270" anchor="t" anchorCtr="0">
                <a:noAutofit/>
              </a:bodyPr>
              <a:lstStyle/>
              <a:p>
                <a:pPr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dirty="0" err="1"/>
                  <a:t>Hệ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sinh</a:t>
                </a:r>
                <a:r>
                  <a:rPr lang="en-US" sz="2800" b="1" dirty="0"/>
                  <a:t> </a:t>
                </a:r>
                <a:r>
                  <a:rPr lang="en-US" sz="2800" b="1" dirty="0" err="1" smtClean="0"/>
                  <a:t>thái</a:t>
                </a:r>
                <a:endParaRPr lang="en-US" sz="2800" b="1" dirty="0"/>
              </a:p>
            </p:txBody>
          </p:sp>
        </p:grpSp>
      </p:grpSp>
      <p:sp>
        <p:nvSpPr>
          <p:cNvPr id="31" name="Down Arrow 30"/>
          <p:cNvSpPr/>
          <p:nvPr/>
        </p:nvSpPr>
        <p:spPr>
          <a:xfrm>
            <a:off x="732815" y="3357246"/>
            <a:ext cx="90772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5409" y="4574990"/>
            <a:ext cx="665773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vì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cxnSp>
        <p:nvCxnSpPr>
          <p:cNvPr id="35" name="Straight Connector 34"/>
          <p:cNvCxnSpPr>
            <a:stCxn id="33" idx="3"/>
            <a:endCxn id="38" idx="1"/>
          </p:cNvCxnSpPr>
          <p:nvPr/>
        </p:nvCxnSpPr>
        <p:spPr>
          <a:xfrm flipV="1">
            <a:off x="6893146" y="4359547"/>
            <a:ext cx="785920" cy="477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79066" y="3882493"/>
            <a:ext cx="447707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bào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679066" y="5098210"/>
            <a:ext cx="447801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diễn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bào</a:t>
            </a:r>
            <a:endParaRPr lang="en-US" sz="2800" b="1" dirty="0"/>
          </a:p>
        </p:txBody>
      </p:sp>
      <p:cxnSp>
        <p:nvCxnSpPr>
          <p:cNvPr id="42" name="Straight Connector 41"/>
          <p:cNvCxnSpPr>
            <a:stCxn id="33" idx="3"/>
            <a:endCxn id="40" idx="1"/>
          </p:cNvCxnSpPr>
          <p:nvPr/>
        </p:nvCxnSpPr>
        <p:spPr>
          <a:xfrm>
            <a:off x="6893146" y="4836600"/>
            <a:ext cx="785920" cy="7386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8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9623" y="-208378"/>
            <a:ext cx="11492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II. ĐẶC ĐIỂM CHUNG CỦA CÁC CẤP TỔ CHỨC SỐNG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97106" y="1223682"/>
            <a:ext cx="9197787" cy="12236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bày</a:t>
            </a:r>
            <a:r>
              <a:rPr lang="en-US" sz="3200" dirty="0" smtClean="0"/>
              <a:t> </a:t>
            </a:r>
            <a:r>
              <a:rPr lang="en-US" sz="3200" dirty="0" err="1" smtClean="0"/>
              <a:t>đặc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chung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cấp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. </a:t>
            </a:r>
            <a:r>
              <a:rPr lang="en-US" sz="3200" dirty="0" err="1" smtClean="0"/>
              <a:t>Nêu</a:t>
            </a:r>
            <a:r>
              <a:rPr lang="en-US" sz="3200" dirty="0" smtClean="0"/>
              <a:t> </a:t>
            </a:r>
            <a:r>
              <a:rPr lang="en-US" sz="3200" dirty="0" err="1" smtClean="0"/>
              <a:t>ví</a:t>
            </a:r>
            <a:r>
              <a:rPr lang="en-US" sz="3200" dirty="0" smtClean="0"/>
              <a:t> </a:t>
            </a:r>
            <a:r>
              <a:rPr lang="en-US" sz="3200" dirty="0" err="1" smtClean="0"/>
              <a:t>dụ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3287"/>
            <a:ext cx="4018134" cy="2908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0354" y="3214967"/>
            <a:ext cx="4019550" cy="2876550"/>
          </a:xfrm>
          <a:prstGeom prst="rect">
            <a:avLst/>
          </a:prstGeom>
        </p:spPr>
      </p:pic>
      <p:pic>
        <p:nvPicPr>
          <p:cNvPr id="1028" name="Picture 4" descr="Hơn 1.000 nhà khoa học ký tên phản đối, thuyết tiến hóa của Darwin đang mất dần điểm tự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62" y="3214967"/>
            <a:ext cx="3863904" cy="2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494"/>
            <a:ext cx="10336306" cy="2111187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nền</a:t>
            </a:r>
            <a:r>
              <a:rPr lang="en-US" dirty="0" smtClean="0"/>
              <a:t> </a:t>
            </a:r>
            <a:r>
              <a:rPr lang="en-US" dirty="0" err="1" smtClean="0"/>
              <a:t>tảng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đặc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tính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nổi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trội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623" y="-208378"/>
            <a:ext cx="11492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II. ĐẶC ĐIỂM CHUNG CỦA CÁC CẤP TỔ CHỨC SỐNG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094" y="779929"/>
            <a:ext cx="5407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Tổ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bậc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2841"/>
          <a:stretch/>
        </p:blipFill>
        <p:spPr>
          <a:xfrm>
            <a:off x="143928" y="3993776"/>
            <a:ext cx="2537388" cy="1693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25013" y="5842337"/>
            <a:ext cx="3137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bào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/>
              <a:t>thần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kinh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chỉ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năng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dẫn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truyền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kinh</a:t>
            </a:r>
            <a:endParaRPr lang="en-US" sz="2000" b="1" dirty="0" smtClean="0"/>
          </a:p>
        </p:txBody>
      </p:sp>
      <p:sp>
        <p:nvSpPr>
          <p:cNvPr id="9" name="Right Arrow 8"/>
          <p:cNvSpPr/>
          <p:nvPr/>
        </p:nvSpPr>
        <p:spPr>
          <a:xfrm rot="20314172">
            <a:off x="2902129" y="45979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ìm hiểu về tế bào thần kinh (Noron thần kinh) - Thuốc Thảo Mộ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53" y="3194323"/>
            <a:ext cx="3020940" cy="22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 rot="20105723">
            <a:off x="7401895" y="39456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Não bộ người có thể sản sinh tế bào thần kinh mới tới tuổi 80 - Báo Gia Lai  điện tử - Tin nhanh - Chính xá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6" y="2740957"/>
            <a:ext cx="3286107" cy="23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01175" y="5535762"/>
            <a:ext cx="2621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Nhiều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bào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kinh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42329" y="5044540"/>
            <a:ext cx="3588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não</a:t>
            </a:r>
            <a:r>
              <a:rPr lang="en-US" sz="2000" b="1" dirty="0" smtClean="0"/>
              <a:t> (</a:t>
            </a:r>
            <a:r>
              <a:rPr lang="en-US" sz="2000" b="1" dirty="0" err="1" smtClean="0">
                <a:solidFill>
                  <a:srgbClr val="FF0000"/>
                </a:solidFill>
              </a:rPr>
              <a:t>cơ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quan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người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2944" y="3001802"/>
            <a:ext cx="4301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 err="1"/>
              <a:t>C</a:t>
            </a:r>
            <a:r>
              <a:rPr lang="en-US" sz="2800" dirty="0" err="1" smtClean="0"/>
              <a:t>ấp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bào</a:t>
            </a:r>
            <a:r>
              <a:rPr lang="en-US" sz="2800" dirty="0" smtClean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cơ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quan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336570" y="5444650"/>
            <a:ext cx="0" cy="3694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42329" y="5813264"/>
            <a:ext cx="364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Con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trí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thông</a:t>
            </a:r>
            <a:r>
              <a:rPr lang="en-US" sz="2000" b="1" i="1" dirty="0" smtClean="0"/>
              <a:t> minh </a:t>
            </a:r>
            <a:r>
              <a:rPr lang="en-US" sz="2000" b="1" i="1" dirty="0" err="1" smtClean="0"/>
              <a:t>và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trạng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thái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tình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cảm</a:t>
            </a:r>
            <a:r>
              <a:rPr lang="en-US" sz="2000" b="1" i="1" dirty="0" smtClean="0"/>
              <a:t> </a:t>
            </a:r>
            <a:r>
              <a:rPr lang="en-US" sz="2000" b="1" dirty="0" err="1" smtClean="0"/>
              <a:t>mà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mức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bào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006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2" grpId="0"/>
      <p:bldP spid="14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357" y="3235569"/>
            <a:ext cx="5526643" cy="36224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98495"/>
            <a:ext cx="10027024" cy="2484188"/>
          </a:xfrm>
        </p:spPr>
        <p:txBody>
          <a:bodyPr>
            <a:normAutofit/>
          </a:bodyPr>
          <a:lstStyle/>
          <a:p>
            <a:pPr algn="just"/>
            <a:r>
              <a:rPr lang="en-US" i="1" dirty="0" err="1" smtClean="0"/>
              <a:t>Hệ</a:t>
            </a:r>
            <a:r>
              <a:rPr lang="en-US" i="1" dirty="0" smtClean="0"/>
              <a:t> </a:t>
            </a:r>
            <a:r>
              <a:rPr lang="en-US" i="1" dirty="0" err="1" smtClean="0"/>
              <a:t>thống</a:t>
            </a:r>
            <a:r>
              <a:rPr lang="en-US" i="1" dirty="0" smtClean="0"/>
              <a:t> </a:t>
            </a:r>
            <a:r>
              <a:rPr lang="en-US" i="1" dirty="0" err="1" smtClean="0"/>
              <a:t>mở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ở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ngừng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đổi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.</a:t>
            </a:r>
          </a:p>
          <a:p>
            <a:pPr algn="just"/>
            <a:r>
              <a:rPr lang="en-US" i="1" dirty="0" err="1" smtClean="0"/>
              <a:t>Khả</a:t>
            </a:r>
            <a:r>
              <a:rPr lang="en-US" i="1" dirty="0" smtClean="0"/>
              <a:t> </a:t>
            </a:r>
            <a:r>
              <a:rPr lang="en-US" i="1" dirty="0" err="1" smtClean="0"/>
              <a:t>năng</a:t>
            </a:r>
            <a:r>
              <a:rPr lang="en-US" i="1" dirty="0" smtClean="0"/>
              <a:t> </a:t>
            </a:r>
            <a:r>
              <a:rPr lang="en-US" i="1" dirty="0" err="1" smtClean="0"/>
              <a:t>tự</a:t>
            </a:r>
            <a:r>
              <a:rPr lang="en-US" i="1" dirty="0" smtClean="0"/>
              <a:t> </a:t>
            </a:r>
            <a:r>
              <a:rPr lang="en-US" i="1" dirty="0" err="1" smtClean="0"/>
              <a:t>điều</a:t>
            </a:r>
            <a:r>
              <a:rPr lang="en-US" i="1" dirty="0" smtClean="0"/>
              <a:t> </a:t>
            </a:r>
            <a:r>
              <a:rPr lang="en-US" i="1" dirty="0" err="1" smtClean="0"/>
              <a:t>chỉnh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nhằm</a:t>
            </a:r>
            <a:r>
              <a:rPr lang="en-US" dirty="0" smtClean="0"/>
              <a:t> </a:t>
            </a:r>
            <a:r>
              <a:rPr lang="en-US" dirty="0" err="1" smtClean="0"/>
              <a:t>đảm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trì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/>
              <a:t> </a:t>
            </a:r>
            <a:r>
              <a:rPr lang="en-US" dirty="0" err="1" smtClean="0"/>
              <a:t>cân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tồn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623" y="-208378"/>
            <a:ext cx="11492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II. ĐẶC ĐIỂM CHUNG CỦA CÁC CẤP TỔ CHỨC SỐNG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094" y="779929"/>
            <a:ext cx="5015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dirty="0" err="1" smtClean="0"/>
              <a:t>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chỉnh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43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495"/>
            <a:ext cx="10336306" cy="2484188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 </a:t>
            </a:r>
            <a:r>
              <a:rPr lang="en-US" dirty="0" err="1" smtClean="0"/>
              <a:t>nhờ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trên</a:t>
            </a:r>
            <a:r>
              <a:rPr lang="en-US" dirty="0" smtClean="0"/>
              <a:t> ADN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sang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,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sang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ngừng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623" y="-208378"/>
            <a:ext cx="11492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II. ĐẶC ĐIỂM CHUNG CỦA CÁC CẤP TỔ CHỨC SỐNG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094" y="779929"/>
            <a:ext cx="502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3.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tục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endParaRPr lang="en-US" sz="2800" b="1" dirty="0"/>
          </a:p>
        </p:txBody>
      </p:sp>
      <p:pic>
        <p:nvPicPr>
          <p:cNvPr id="7" name="Picture 4" descr="Hơn 1.000 nhà khoa học ký tên phản đối, thuyết tiến hóa của Darwin đang mất dần điểm tự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4"/>
          <a:stretch/>
        </p:blipFill>
        <p:spPr bwMode="auto">
          <a:xfrm>
            <a:off x="6770987" y="3256773"/>
            <a:ext cx="5286542" cy="360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DN mang ý nghĩa quan trọng trong nghiên cứu và phát triển loài sinh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3" y="3634775"/>
            <a:ext cx="6421364" cy="322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204881" y="494044"/>
            <a:ext cx="1042416" cy="1042416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45506" y="255493"/>
            <a:ext cx="5997389" cy="1519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Tại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xương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rồng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nhọn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5122" name="Picture 2" descr="Hoa Cây Xương Rồng Sa Mạc Màu Xanh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7" y="2307151"/>
            <a:ext cx="5583704" cy="41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ree Large Round Cacti With Spikes In Garden Stock Photo - Download Image 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04" y="107575"/>
            <a:ext cx="4386035" cy="66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535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Bài 1. CÁC CẤP TỔ CHỨC CỦA THẾ GIỚI SỐNG</vt:lpstr>
      <vt:lpstr>I. CÁC CẤP TỔ CHỨC CỦA THẾ GIỚI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CÁC CẤP TỔ CHỨC CỦA THẾ GIỚI SỐNG</dc:title>
  <dc:creator>My Ly</dc:creator>
  <cp:lastModifiedBy>Steven</cp:lastModifiedBy>
  <cp:revision>33</cp:revision>
  <dcterms:created xsi:type="dcterms:W3CDTF">2021-09-01T15:43:08Z</dcterms:created>
  <dcterms:modified xsi:type="dcterms:W3CDTF">2021-09-03T15:51:06Z</dcterms:modified>
</cp:coreProperties>
</file>